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56" r:id="rId2"/>
    <p:sldId id="282" r:id="rId3"/>
    <p:sldId id="275" r:id="rId4"/>
    <p:sldId id="287" r:id="rId5"/>
    <p:sldId id="288" r:id="rId6"/>
    <p:sldId id="269" r:id="rId7"/>
    <p:sldId id="279" r:id="rId8"/>
    <p:sldId id="278" r:id="rId9"/>
    <p:sldId id="280" r:id="rId10"/>
    <p:sldId id="270" r:id="rId11"/>
    <p:sldId id="272" r:id="rId12"/>
    <p:sldId id="281" r:id="rId13"/>
    <p:sldId id="285" r:id="rId14"/>
    <p:sldId id="283" r:id="rId15"/>
    <p:sldId id="271" r:id="rId16"/>
    <p:sldId id="289" r:id="rId17"/>
  </p:sldIdLst>
  <p:sldSz cx="9144000" cy="6858000" type="screen4x3"/>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EEAF00"/>
    <a:srgbClr val="FADC5C"/>
    <a:srgbClr val="5F5F5F"/>
  </p:clrMru>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7" autoAdjust="0"/>
    <p:restoredTop sz="77518" autoAdjust="0"/>
  </p:normalViewPr>
  <p:slideViewPr>
    <p:cSldViewPr>
      <p:cViewPr varScale="1">
        <p:scale>
          <a:sx n="67" d="100"/>
          <a:sy n="67" d="100"/>
        </p:scale>
        <p:origin x="-1584"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EF4823-9885-4AE9-B010-90992CA2A979}" type="doc">
      <dgm:prSet loTypeId="urn:microsoft.com/office/officeart/2005/8/layout/vList2" loCatId="list" qsTypeId="urn:microsoft.com/office/officeart/2005/8/quickstyle/simple3" qsCatId="simple" csTypeId="urn:microsoft.com/office/officeart/2005/8/colors/accent1_2" csCatId="accent1" phldr="1"/>
      <dgm:spPr/>
      <dgm:t>
        <a:bodyPr/>
        <a:lstStyle/>
        <a:p>
          <a:endParaRPr lang="en-US"/>
        </a:p>
      </dgm:t>
    </dgm:pt>
    <dgm:pt modelId="{FB980F6C-C1D3-4AB3-8C1A-1A7F0C50F711}">
      <dgm:prSet phldrT="[Text]"/>
      <dgm:spPr/>
      <dgm:t>
        <a:bodyPr/>
        <a:lstStyle/>
        <a:p>
          <a:r>
            <a:rPr lang="en-US" dirty="0" smtClean="0"/>
            <a:t>Powerful communication tools</a:t>
          </a:r>
          <a:endParaRPr lang="en-US" dirty="0"/>
        </a:p>
      </dgm:t>
    </dgm:pt>
    <dgm:pt modelId="{BFE9A389-1C11-4645-BE1A-E5DB252BDEFF}" type="parTrans" cxnId="{E4EF235C-A4F8-49F8-9067-41505309C918}">
      <dgm:prSet/>
      <dgm:spPr/>
      <dgm:t>
        <a:bodyPr/>
        <a:lstStyle/>
        <a:p>
          <a:endParaRPr lang="en-US"/>
        </a:p>
      </dgm:t>
    </dgm:pt>
    <dgm:pt modelId="{AF20C437-BF5B-4781-9484-B3D7D411FF96}" type="sibTrans" cxnId="{E4EF235C-A4F8-49F8-9067-41505309C918}">
      <dgm:prSet/>
      <dgm:spPr/>
      <dgm:t>
        <a:bodyPr/>
        <a:lstStyle/>
        <a:p>
          <a:endParaRPr lang="en-US"/>
        </a:p>
      </dgm:t>
    </dgm:pt>
    <dgm:pt modelId="{0F3DCAC7-35D9-4E10-B073-0DF366A12E01}">
      <dgm:prSet phldrT="[Text]"/>
      <dgm:spPr/>
      <dgm:t>
        <a:bodyPr/>
        <a:lstStyle/>
        <a:p>
          <a:r>
            <a:rPr lang="en-US" dirty="0" smtClean="0"/>
            <a:t>Use them to give better instructions</a:t>
          </a:r>
          <a:endParaRPr lang="en-US" dirty="0"/>
        </a:p>
      </dgm:t>
    </dgm:pt>
    <dgm:pt modelId="{C5A8D8E2-201C-42A3-9B0B-9E47E892D2A1}" type="parTrans" cxnId="{8658F087-78AD-421F-A7E3-6C0A4BF475E2}">
      <dgm:prSet/>
      <dgm:spPr/>
      <dgm:t>
        <a:bodyPr/>
        <a:lstStyle/>
        <a:p>
          <a:endParaRPr lang="en-US"/>
        </a:p>
      </dgm:t>
    </dgm:pt>
    <dgm:pt modelId="{93994961-98A1-41CB-A4BE-81B4BD835954}" type="sibTrans" cxnId="{8658F087-78AD-421F-A7E3-6C0A4BF475E2}">
      <dgm:prSet/>
      <dgm:spPr/>
      <dgm:t>
        <a:bodyPr/>
        <a:lstStyle/>
        <a:p>
          <a:endParaRPr lang="en-US"/>
        </a:p>
      </dgm:t>
    </dgm:pt>
    <dgm:pt modelId="{4321331B-007F-4DAA-9F2F-876A63DCA032}">
      <dgm:prSet phldrT="[Text]"/>
      <dgm:spPr/>
      <dgm:t>
        <a:bodyPr/>
        <a:lstStyle/>
        <a:p>
          <a:r>
            <a:rPr lang="en-US" dirty="0" smtClean="0"/>
            <a:t>More engaging for audience</a:t>
          </a:r>
          <a:endParaRPr lang="en-US" dirty="0"/>
        </a:p>
      </dgm:t>
    </dgm:pt>
    <dgm:pt modelId="{BA04BA67-E8DA-4738-895F-02DA7909585C}" type="parTrans" cxnId="{B07CF019-293D-4ED8-A265-305360F0099D}">
      <dgm:prSet/>
      <dgm:spPr/>
      <dgm:t>
        <a:bodyPr/>
        <a:lstStyle/>
        <a:p>
          <a:endParaRPr lang="en-US"/>
        </a:p>
      </dgm:t>
    </dgm:pt>
    <dgm:pt modelId="{458FBA48-2928-4CF4-8B61-82F4546EF723}" type="sibTrans" cxnId="{B07CF019-293D-4ED8-A265-305360F0099D}">
      <dgm:prSet/>
      <dgm:spPr/>
      <dgm:t>
        <a:bodyPr/>
        <a:lstStyle/>
        <a:p>
          <a:endParaRPr lang="en-US"/>
        </a:p>
      </dgm:t>
    </dgm:pt>
    <dgm:pt modelId="{5715AE33-5ED2-4AD6-83EB-8F8E305C99FB}">
      <dgm:prSet phldrT="[Text]"/>
      <dgm:spPr/>
      <dgm:t>
        <a:bodyPr/>
        <a:lstStyle/>
        <a:p>
          <a:r>
            <a:rPr lang="en-US" dirty="0" smtClean="0"/>
            <a:t>Easy to create &amp; share</a:t>
          </a:r>
          <a:endParaRPr lang="en-US" dirty="0"/>
        </a:p>
      </dgm:t>
    </dgm:pt>
    <dgm:pt modelId="{7960611F-0865-427F-B4FD-D54A41E05802}" type="parTrans" cxnId="{19404C76-AD90-4E54-BA8A-E226B4219D17}">
      <dgm:prSet/>
      <dgm:spPr/>
      <dgm:t>
        <a:bodyPr/>
        <a:lstStyle/>
        <a:p>
          <a:endParaRPr lang="en-US"/>
        </a:p>
      </dgm:t>
    </dgm:pt>
    <dgm:pt modelId="{9AAE27FD-ED8B-43DF-8A27-A73D9F2E2C98}" type="sibTrans" cxnId="{19404C76-AD90-4E54-BA8A-E226B4219D17}">
      <dgm:prSet/>
      <dgm:spPr/>
      <dgm:t>
        <a:bodyPr/>
        <a:lstStyle/>
        <a:p>
          <a:endParaRPr lang="en-US"/>
        </a:p>
      </dgm:t>
    </dgm:pt>
    <dgm:pt modelId="{026CFA6A-3109-4D01-91DC-4A37AC36D2BE}" type="pres">
      <dgm:prSet presAssocID="{4FEF4823-9885-4AE9-B010-90992CA2A979}" presName="linear" presStyleCnt="0">
        <dgm:presLayoutVars>
          <dgm:animLvl val="lvl"/>
          <dgm:resizeHandles val="exact"/>
        </dgm:presLayoutVars>
      </dgm:prSet>
      <dgm:spPr/>
      <dgm:t>
        <a:bodyPr/>
        <a:lstStyle/>
        <a:p>
          <a:endParaRPr lang="en-US"/>
        </a:p>
      </dgm:t>
    </dgm:pt>
    <dgm:pt modelId="{36F33AC8-7BF0-4CFD-9190-783F6933E07A}" type="pres">
      <dgm:prSet presAssocID="{FB980F6C-C1D3-4AB3-8C1A-1A7F0C50F711}" presName="parentText" presStyleLbl="node1" presStyleIdx="0" presStyleCnt="4">
        <dgm:presLayoutVars>
          <dgm:chMax val="0"/>
          <dgm:bulletEnabled val="1"/>
        </dgm:presLayoutVars>
      </dgm:prSet>
      <dgm:spPr/>
      <dgm:t>
        <a:bodyPr/>
        <a:lstStyle/>
        <a:p>
          <a:endParaRPr lang="en-US"/>
        </a:p>
      </dgm:t>
    </dgm:pt>
    <dgm:pt modelId="{D6532F17-6A18-49D3-9DFC-B5838E96B857}" type="pres">
      <dgm:prSet presAssocID="{AF20C437-BF5B-4781-9484-B3D7D411FF96}" presName="spacer" presStyleCnt="0"/>
      <dgm:spPr/>
    </dgm:pt>
    <dgm:pt modelId="{0AE66D84-2BA0-433D-998E-4905B6EC89DC}" type="pres">
      <dgm:prSet presAssocID="{0F3DCAC7-35D9-4E10-B073-0DF366A12E01}" presName="parentText" presStyleLbl="node1" presStyleIdx="1" presStyleCnt="4">
        <dgm:presLayoutVars>
          <dgm:chMax val="0"/>
          <dgm:bulletEnabled val="1"/>
        </dgm:presLayoutVars>
      </dgm:prSet>
      <dgm:spPr/>
      <dgm:t>
        <a:bodyPr/>
        <a:lstStyle/>
        <a:p>
          <a:endParaRPr lang="en-US"/>
        </a:p>
      </dgm:t>
    </dgm:pt>
    <dgm:pt modelId="{65DE917A-0ED6-470F-9534-650E15A04132}" type="pres">
      <dgm:prSet presAssocID="{93994961-98A1-41CB-A4BE-81B4BD835954}" presName="spacer" presStyleCnt="0"/>
      <dgm:spPr/>
    </dgm:pt>
    <dgm:pt modelId="{141968F1-53BC-4644-A60A-0BC4B5FB9A53}" type="pres">
      <dgm:prSet presAssocID="{4321331B-007F-4DAA-9F2F-876A63DCA032}" presName="parentText" presStyleLbl="node1" presStyleIdx="2" presStyleCnt="4">
        <dgm:presLayoutVars>
          <dgm:chMax val="0"/>
          <dgm:bulletEnabled val="1"/>
        </dgm:presLayoutVars>
      </dgm:prSet>
      <dgm:spPr/>
      <dgm:t>
        <a:bodyPr/>
        <a:lstStyle/>
        <a:p>
          <a:endParaRPr lang="en-US"/>
        </a:p>
      </dgm:t>
    </dgm:pt>
    <dgm:pt modelId="{C6778A63-7226-4640-9560-8CD72F388962}" type="pres">
      <dgm:prSet presAssocID="{458FBA48-2928-4CF4-8B61-82F4546EF723}" presName="spacer" presStyleCnt="0"/>
      <dgm:spPr/>
    </dgm:pt>
    <dgm:pt modelId="{091B9103-3A73-404A-B92E-84A4BAE943D6}" type="pres">
      <dgm:prSet presAssocID="{5715AE33-5ED2-4AD6-83EB-8F8E305C99FB}" presName="parentText" presStyleLbl="node1" presStyleIdx="3" presStyleCnt="4">
        <dgm:presLayoutVars>
          <dgm:chMax val="0"/>
          <dgm:bulletEnabled val="1"/>
        </dgm:presLayoutVars>
      </dgm:prSet>
      <dgm:spPr/>
      <dgm:t>
        <a:bodyPr/>
        <a:lstStyle/>
        <a:p>
          <a:endParaRPr lang="en-US"/>
        </a:p>
      </dgm:t>
    </dgm:pt>
  </dgm:ptLst>
  <dgm:cxnLst>
    <dgm:cxn modelId="{83641D35-2DF1-4056-AF6D-A279D6BB7B6E}" type="presOf" srcId="{4FEF4823-9885-4AE9-B010-90992CA2A979}" destId="{026CFA6A-3109-4D01-91DC-4A37AC36D2BE}" srcOrd="0" destOrd="0" presId="urn:microsoft.com/office/officeart/2005/8/layout/vList2"/>
    <dgm:cxn modelId="{C4878A5F-03FB-45C2-89D6-01DA250DC2C6}" type="presOf" srcId="{FB980F6C-C1D3-4AB3-8C1A-1A7F0C50F711}" destId="{36F33AC8-7BF0-4CFD-9190-783F6933E07A}" srcOrd="0" destOrd="0" presId="urn:microsoft.com/office/officeart/2005/8/layout/vList2"/>
    <dgm:cxn modelId="{4C2E8216-9C76-49D1-9D1B-994BF343FA1C}" type="presOf" srcId="{4321331B-007F-4DAA-9F2F-876A63DCA032}" destId="{141968F1-53BC-4644-A60A-0BC4B5FB9A53}" srcOrd="0" destOrd="0" presId="urn:microsoft.com/office/officeart/2005/8/layout/vList2"/>
    <dgm:cxn modelId="{E7E54144-8E52-4461-963F-4DC487B5D2C2}" type="presOf" srcId="{5715AE33-5ED2-4AD6-83EB-8F8E305C99FB}" destId="{091B9103-3A73-404A-B92E-84A4BAE943D6}" srcOrd="0" destOrd="0" presId="urn:microsoft.com/office/officeart/2005/8/layout/vList2"/>
    <dgm:cxn modelId="{19404C76-AD90-4E54-BA8A-E226B4219D17}" srcId="{4FEF4823-9885-4AE9-B010-90992CA2A979}" destId="{5715AE33-5ED2-4AD6-83EB-8F8E305C99FB}" srcOrd="3" destOrd="0" parTransId="{7960611F-0865-427F-B4FD-D54A41E05802}" sibTransId="{9AAE27FD-ED8B-43DF-8A27-A73D9F2E2C98}"/>
    <dgm:cxn modelId="{B07CF019-293D-4ED8-A265-305360F0099D}" srcId="{4FEF4823-9885-4AE9-B010-90992CA2A979}" destId="{4321331B-007F-4DAA-9F2F-876A63DCA032}" srcOrd="2" destOrd="0" parTransId="{BA04BA67-E8DA-4738-895F-02DA7909585C}" sibTransId="{458FBA48-2928-4CF4-8B61-82F4546EF723}"/>
    <dgm:cxn modelId="{E4EF235C-A4F8-49F8-9067-41505309C918}" srcId="{4FEF4823-9885-4AE9-B010-90992CA2A979}" destId="{FB980F6C-C1D3-4AB3-8C1A-1A7F0C50F711}" srcOrd="0" destOrd="0" parTransId="{BFE9A389-1C11-4645-BE1A-E5DB252BDEFF}" sibTransId="{AF20C437-BF5B-4781-9484-B3D7D411FF96}"/>
    <dgm:cxn modelId="{F31FCD28-807F-4DA6-86BE-56874E9FE13B}" type="presOf" srcId="{0F3DCAC7-35D9-4E10-B073-0DF366A12E01}" destId="{0AE66D84-2BA0-433D-998E-4905B6EC89DC}" srcOrd="0" destOrd="0" presId="urn:microsoft.com/office/officeart/2005/8/layout/vList2"/>
    <dgm:cxn modelId="{8658F087-78AD-421F-A7E3-6C0A4BF475E2}" srcId="{4FEF4823-9885-4AE9-B010-90992CA2A979}" destId="{0F3DCAC7-35D9-4E10-B073-0DF366A12E01}" srcOrd="1" destOrd="0" parTransId="{C5A8D8E2-201C-42A3-9B0B-9E47E892D2A1}" sibTransId="{93994961-98A1-41CB-A4BE-81B4BD835954}"/>
    <dgm:cxn modelId="{4B2E9A3F-4F51-4709-9C19-606B3C1B6940}" type="presParOf" srcId="{026CFA6A-3109-4D01-91DC-4A37AC36D2BE}" destId="{36F33AC8-7BF0-4CFD-9190-783F6933E07A}" srcOrd="0" destOrd="0" presId="urn:microsoft.com/office/officeart/2005/8/layout/vList2"/>
    <dgm:cxn modelId="{ABBD6C3B-196E-4300-8790-F69070AE95E6}" type="presParOf" srcId="{026CFA6A-3109-4D01-91DC-4A37AC36D2BE}" destId="{D6532F17-6A18-49D3-9DFC-B5838E96B857}" srcOrd="1" destOrd="0" presId="urn:microsoft.com/office/officeart/2005/8/layout/vList2"/>
    <dgm:cxn modelId="{794D52A9-BF5D-444B-8F01-03146B0A1807}" type="presParOf" srcId="{026CFA6A-3109-4D01-91DC-4A37AC36D2BE}" destId="{0AE66D84-2BA0-433D-998E-4905B6EC89DC}" srcOrd="2" destOrd="0" presId="urn:microsoft.com/office/officeart/2005/8/layout/vList2"/>
    <dgm:cxn modelId="{843FFDBE-F6A7-4E4A-B950-1C70CBCB1E2B}" type="presParOf" srcId="{026CFA6A-3109-4D01-91DC-4A37AC36D2BE}" destId="{65DE917A-0ED6-470F-9534-650E15A04132}" srcOrd="3" destOrd="0" presId="urn:microsoft.com/office/officeart/2005/8/layout/vList2"/>
    <dgm:cxn modelId="{A3E389A9-4E19-4A97-8308-00805265F5A2}" type="presParOf" srcId="{026CFA6A-3109-4D01-91DC-4A37AC36D2BE}" destId="{141968F1-53BC-4644-A60A-0BC4B5FB9A53}" srcOrd="4" destOrd="0" presId="urn:microsoft.com/office/officeart/2005/8/layout/vList2"/>
    <dgm:cxn modelId="{E058E2D0-0110-4DF2-B90A-73D8B52BC105}" type="presParOf" srcId="{026CFA6A-3109-4D01-91DC-4A37AC36D2BE}" destId="{C6778A63-7226-4640-9560-8CD72F388962}" srcOrd="5" destOrd="0" presId="urn:microsoft.com/office/officeart/2005/8/layout/vList2"/>
    <dgm:cxn modelId="{5454B6A7-EC0E-4570-9549-521EE6D371C2}" type="presParOf" srcId="{026CFA6A-3109-4D01-91DC-4A37AC36D2BE}" destId="{091B9103-3A73-404A-B92E-84A4BAE943D6}" srcOrd="6"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6F33AC8-7BF0-4CFD-9190-783F6933E07A}">
      <dsp:nvSpPr>
        <dsp:cNvPr id="0" name=""/>
        <dsp:cNvSpPr/>
      </dsp:nvSpPr>
      <dsp:spPr>
        <a:xfrm>
          <a:off x="0" y="44979"/>
          <a:ext cx="7543800" cy="91143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en-US" sz="3800" kern="1200" dirty="0" smtClean="0"/>
            <a:t>Powerful communication tools</a:t>
          </a:r>
          <a:endParaRPr lang="en-US" sz="3800" kern="1200" dirty="0"/>
        </a:p>
      </dsp:txBody>
      <dsp:txXfrm>
        <a:off x="0" y="44979"/>
        <a:ext cx="7543800" cy="911430"/>
      </dsp:txXfrm>
    </dsp:sp>
    <dsp:sp modelId="{0AE66D84-2BA0-433D-998E-4905B6EC89DC}">
      <dsp:nvSpPr>
        <dsp:cNvPr id="0" name=""/>
        <dsp:cNvSpPr/>
      </dsp:nvSpPr>
      <dsp:spPr>
        <a:xfrm>
          <a:off x="0" y="1065849"/>
          <a:ext cx="7543800" cy="91143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en-US" sz="3800" kern="1200" dirty="0" smtClean="0"/>
            <a:t>Use them to give better instructions</a:t>
          </a:r>
          <a:endParaRPr lang="en-US" sz="3800" kern="1200" dirty="0"/>
        </a:p>
      </dsp:txBody>
      <dsp:txXfrm>
        <a:off x="0" y="1065849"/>
        <a:ext cx="7543800" cy="911430"/>
      </dsp:txXfrm>
    </dsp:sp>
    <dsp:sp modelId="{141968F1-53BC-4644-A60A-0BC4B5FB9A53}">
      <dsp:nvSpPr>
        <dsp:cNvPr id="0" name=""/>
        <dsp:cNvSpPr/>
      </dsp:nvSpPr>
      <dsp:spPr>
        <a:xfrm>
          <a:off x="0" y="2086719"/>
          <a:ext cx="7543800" cy="91143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en-US" sz="3800" kern="1200" dirty="0" smtClean="0"/>
            <a:t>More engaging for audience</a:t>
          </a:r>
          <a:endParaRPr lang="en-US" sz="3800" kern="1200" dirty="0"/>
        </a:p>
      </dsp:txBody>
      <dsp:txXfrm>
        <a:off x="0" y="2086719"/>
        <a:ext cx="7543800" cy="911430"/>
      </dsp:txXfrm>
    </dsp:sp>
    <dsp:sp modelId="{091B9103-3A73-404A-B92E-84A4BAE943D6}">
      <dsp:nvSpPr>
        <dsp:cNvPr id="0" name=""/>
        <dsp:cNvSpPr/>
      </dsp:nvSpPr>
      <dsp:spPr>
        <a:xfrm>
          <a:off x="0" y="3107590"/>
          <a:ext cx="7543800" cy="911430"/>
        </a:xfrm>
        <a:prstGeom prst="round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en-US" sz="3800" kern="1200" dirty="0" smtClean="0"/>
            <a:t>Easy to create &amp; share</a:t>
          </a:r>
          <a:endParaRPr lang="en-US" sz="3800" kern="1200" dirty="0"/>
        </a:p>
      </dsp:txBody>
      <dsp:txXfrm>
        <a:off x="0" y="3107590"/>
        <a:ext cx="7543800" cy="91143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78" tIns="46639" rIns="93278" bIns="46639" rtlCol="0"/>
          <a:lstStyle>
            <a:lvl1pPr algn="l">
              <a:defRPr sz="1200"/>
            </a:lvl1pPr>
          </a:lstStyle>
          <a:p>
            <a:endParaRPr lang="en-US"/>
          </a:p>
        </p:txBody>
      </p:sp>
      <p:sp>
        <p:nvSpPr>
          <p:cNvPr id="3" name="Date Placeholder 2"/>
          <p:cNvSpPr>
            <a:spLocks noGrp="1"/>
          </p:cNvSpPr>
          <p:nvPr>
            <p:ph type="dt" idx="1"/>
          </p:nvPr>
        </p:nvSpPr>
        <p:spPr>
          <a:xfrm>
            <a:off x="3976333" y="0"/>
            <a:ext cx="3041968" cy="465296"/>
          </a:xfrm>
          <a:prstGeom prst="rect">
            <a:avLst/>
          </a:prstGeom>
        </p:spPr>
        <p:txBody>
          <a:bodyPr vert="horz" lIns="93278" tIns="46639" rIns="93278" bIns="46639" rtlCol="0"/>
          <a:lstStyle>
            <a:lvl1pPr algn="r">
              <a:defRPr sz="1200"/>
            </a:lvl1pPr>
          </a:lstStyle>
          <a:p>
            <a:fld id="{6F1A2C92-196F-4CD7-B29A-D96CF6E5E0AB}" type="datetimeFigureOut">
              <a:rPr lang="en-US" smtClean="0"/>
              <a:pPr/>
              <a:t>6/2/2010</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78" tIns="46639" rIns="93278" bIns="46639"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78" tIns="46639" rIns="93278" bIns="4663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39014"/>
            <a:ext cx="3041968" cy="465296"/>
          </a:xfrm>
          <a:prstGeom prst="rect">
            <a:avLst/>
          </a:prstGeom>
        </p:spPr>
        <p:txBody>
          <a:bodyPr vert="horz" lIns="93278" tIns="46639" rIns="93278" bIns="46639"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78" tIns="46639" rIns="93278" bIns="46639" rtlCol="0" anchor="b"/>
          <a:lstStyle>
            <a:lvl1pPr algn="r">
              <a:defRPr sz="1200"/>
            </a:lvl1pPr>
          </a:lstStyle>
          <a:p>
            <a:fld id="{900C8157-DFA9-4462-8DF6-543E806CADE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a:t>
            </a:r>
          </a:p>
          <a:p>
            <a:r>
              <a:rPr lang="en-US" dirty="0" smtClean="0"/>
              <a:t>Introduce yourself and any co-presenters.</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Here are some ways you might use Jing. Especially the video feature is great for showing</a:t>
            </a:r>
            <a:r>
              <a:rPr lang="en-US" baseline="0" dirty="0" smtClean="0"/>
              <a:t> &amp; explaining things. </a:t>
            </a:r>
            <a:endParaRPr lang="en-US" dirty="0"/>
          </a:p>
        </p:txBody>
      </p:sp>
      <p:sp>
        <p:nvSpPr>
          <p:cNvPr id="4" name="Foliennummernplatzhalter 3"/>
          <p:cNvSpPr>
            <a:spLocks noGrp="1"/>
          </p:cNvSpPr>
          <p:nvPr>
            <p:ph type="sldNum" sz="quarter" idx="10"/>
          </p:nvPr>
        </p:nvSpPr>
        <p:spPr/>
        <p:txBody>
          <a:bodyPr/>
          <a:lstStyle/>
          <a:p>
            <a:fld id="{900C8157-DFA9-4462-8DF6-543E806CADEC}"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you create the content, you still have to</a:t>
            </a:r>
            <a:r>
              <a:rPr lang="en-US" baseline="0" dirty="0" smtClean="0"/>
              <a:t> get it to your coworkers, colleagues, students or clients. Jing allows you to save your file to your computer, but there are much better ways to share your content with others. The fastest &amp; easiest way is to use Screencast.com.</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how does this work?</a:t>
            </a:r>
          </a:p>
          <a:p>
            <a:r>
              <a:rPr lang="en-US" dirty="0" smtClean="0"/>
              <a:t>There are two parts to it. </a:t>
            </a:r>
          </a:p>
          <a:p>
            <a:r>
              <a:rPr lang="en-US" dirty="0" smtClean="0"/>
              <a:t>The first part is to capture what</a:t>
            </a:r>
            <a:r>
              <a:rPr lang="en-US" baseline="0" dirty="0" smtClean="0"/>
              <a:t> you want to show. Once that is done, you click the “Share via Screencast.com” button. Jing uploads the video/image and returns a link. You can then paste that URL into an email, message board or IM. All the other person has to do is to click the link and they will see the content. </a:t>
            </a:r>
          </a:p>
          <a:p>
            <a:endParaRPr lang="en-US" baseline="0" dirty="0" smtClean="0"/>
          </a:p>
          <a:p>
            <a:r>
              <a:rPr lang="en-US" dirty="0" smtClean="0"/>
              <a:t>The</a:t>
            </a:r>
            <a:r>
              <a:rPr lang="en-US" baseline="0" dirty="0" smtClean="0"/>
              <a:t> other parts happens behind the scenes. When you click the “Share via screencast.com” button, your capture is uploaded to your account on screencast.com. When the viewer clicks on the link, they are taken to a special page where your content is displayed. This account is free and private, so you don’t have to worry about others seeing your content (unless you want them to).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Confusing,</a:t>
            </a:r>
            <a:r>
              <a:rPr lang="en-US" baseline="0" dirty="0" smtClean="0"/>
              <a:t> right? So let’s actually show how this works in action. (We recommend doing the actual demo at this point) Alternatively, you could show the interactive tutorial or have the participants try the tutorial themselves. </a:t>
            </a:r>
            <a:endParaRPr lang="en-US" dirty="0"/>
          </a:p>
        </p:txBody>
      </p:sp>
      <p:sp>
        <p:nvSpPr>
          <p:cNvPr id="4" name="Foliennummernplatzhalter 3"/>
          <p:cNvSpPr>
            <a:spLocks noGrp="1"/>
          </p:cNvSpPr>
          <p:nvPr>
            <p:ph type="sldNum" sz="quarter" idx="10"/>
          </p:nvPr>
        </p:nvSpPr>
        <p:spPr/>
        <p:txBody>
          <a:bodyPr/>
          <a:lstStyle/>
          <a:p>
            <a:fld id="{900C8157-DFA9-4462-8DF6-543E806CADEC}"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a:t>
            </a:r>
            <a:r>
              <a:rPr lang="en-US" baseline="0" dirty="0" smtClean="0"/>
              <a:t> makes </a:t>
            </a:r>
            <a:r>
              <a:rPr lang="en-US" baseline="0" dirty="0" err="1" smtClean="0"/>
              <a:t>Screencast</a:t>
            </a:r>
            <a:r>
              <a:rPr lang="en-US" baseline="0" dirty="0" smtClean="0"/>
              <a:t> better than sharing it in other ways?</a:t>
            </a:r>
          </a:p>
          <a:p>
            <a:r>
              <a:rPr lang="en-US" dirty="0" smtClean="0"/>
              <a:t>You get a link to your content you can put just about anywhere (message board, email, IM, forum, blog – you name it)</a:t>
            </a:r>
          </a:p>
          <a:p>
            <a:r>
              <a:rPr lang="en-US" dirty="0" smtClean="0"/>
              <a:t>You can configure Jing to give you Embed Code – so you can embed your content on your own pages, like blackboard, a </a:t>
            </a:r>
            <a:r>
              <a:rPr lang="en-US" dirty="0" err="1" smtClean="0"/>
              <a:t>ning</a:t>
            </a:r>
            <a:r>
              <a:rPr lang="en-US" dirty="0" smtClean="0"/>
              <a:t>-site or a blog</a:t>
            </a:r>
          </a:p>
          <a:p>
            <a:r>
              <a:rPr lang="en-US" dirty="0" smtClean="0"/>
              <a:t>You’re in control of your Screencast.com account—and it’s very private (student feedback stays confidential)</a:t>
            </a:r>
          </a:p>
          <a:p>
            <a:r>
              <a:rPr lang="en-US" dirty="0" smtClean="0"/>
              <a:t>Emailing videos and images as attachments can clog up people’s email</a:t>
            </a:r>
          </a:p>
          <a:p>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r>
              <a:rPr lang="en-US" dirty="0" smtClean="0"/>
              <a:t>In the past,</a:t>
            </a:r>
            <a:r>
              <a:rPr lang="en-US" baseline="0" dirty="0" smtClean="0"/>
              <a:t> creating videos often took a lot of knowledge, expense and time. With Jing and its ability to quickly create and share </a:t>
            </a:r>
            <a:r>
              <a:rPr lang="en-US" baseline="0" dirty="0" err="1" smtClean="0"/>
              <a:t>screencasts</a:t>
            </a:r>
            <a:r>
              <a:rPr lang="en-US" baseline="0" dirty="0" smtClean="0"/>
              <a:t> and images, you have quite the powerful communication tool. You can provide more engaging, fun and informative videos. This ability to communicate visually helps to provide clearer instructions, better feedback, and just plain enrich your conversations. </a:t>
            </a:r>
            <a:endParaRPr lang="en-US" dirty="0" smtClean="0"/>
          </a:p>
          <a:p>
            <a:pPr lvl="0"/>
            <a:endParaRPr lang="en-US" dirty="0" smtClean="0"/>
          </a:p>
          <a:p>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And this concludes</a:t>
            </a:r>
            <a:r>
              <a:rPr lang="en-US" baseline="0" dirty="0" smtClean="0"/>
              <a:t> this presentation. You can download Jing at http://www.jingproject.com. There are both versions for PC and Mac (sorry no Linux). </a:t>
            </a:r>
          </a:p>
          <a:p>
            <a:endParaRPr lang="en-US" baseline="0" dirty="0" smtClean="0"/>
          </a:p>
          <a:p>
            <a:r>
              <a:rPr lang="en-US" baseline="0" dirty="0" smtClean="0"/>
              <a:t>If you want to learn more about using Jing, there is a help center with lots of written and video tutorials on that same website. </a:t>
            </a:r>
          </a:p>
          <a:p>
            <a:endParaRPr lang="en-US" baseline="0" dirty="0" smtClean="0"/>
          </a:p>
          <a:p>
            <a:r>
              <a:rPr lang="en-US" dirty="0" smtClean="0"/>
              <a:t>Thank you all for coming</a:t>
            </a:r>
            <a:r>
              <a:rPr lang="en-US" baseline="0" dirty="0" smtClean="0"/>
              <a:t> and I hope that Jing will help you with your teachings. </a:t>
            </a:r>
          </a:p>
          <a:p>
            <a:endParaRPr lang="en-US" baseline="0" dirty="0" smtClean="0"/>
          </a:p>
          <a:p>
            <a:endParaRPr lang="en-US" dirty="0"/>
          </a:p>
        </p:txBody>
      </p:sp>
      <p:sp>
        <p:nvSpPr>
          <p:cNvPr id="4" name="Foliennummernplatzhalter 3"/>
          <p:cNvSpPr>
            <a:spLocks noGrp="1"/>
          </p:cNvSpPr>
          <p:nvPr>
            <p:ph type="sldNum" sz="quarter" idx="10"/>
          </p:nvPr>
        </p:nvSpPr>
        <p:spPr/>
        <p:txBody>
          <a:bodyPr/>
          <a:lstStyle/>
          <a:p>
            <a:fld id="{900C8157-DFA9-4462-8DF6-543E806CADEC}"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Jing?</a:t>
            </a:r>
          </a:p>
          <a:p>
            <a:r>
              <a:rPr lang="en-US" dirty="0" smtClean="0"/>
              <a:t>Jing is a tool that makes communicating</a:t>
            </a:r>
            <a:r>
              <a:rPr lang="en-US" baseline="0" dirty="0" smtClean="0"/>
              <a:t> with [clients, students, teachers, colleagues, friends] a lot easier and more efficient.</a:t>
            </a:r>
          </a:p>
          <a:p>
            <a:endParaRPr lang="en-US" baseline="0" dirty="0" smtClean="0"/>
          </a:p>
          <a:p>
            <a:r>
              <a:rPr lang="en-US" baseline="0" dirty="0" smtClean="0"/>
              <a:t>Maybe you’ve tried to help someone using just words over the phone. Maybe you’ve been involved in endless chains of wordy emails where it became clear people didn’t really understand what each other were getting at. </a:t>
            </a:r>
          </a:p>
          <a:p>
            <a:endParaRPr lang="en-US" baseline="0" dirty="0" smtClean="0"/>
          </a:p>
          <a:p>
            <a:r>
              <a:rPr lang="en-US" baseline="0" dirty="0" smtClean="0"/>
              <a:t>Jing introduces a visual aspect to your online conversation – by allowing you to ‘take what’s on your screen and easily show it to someone else’. </a:t>
            </a:r>
          </a:p>
          <a:p>
            <a:r>
              <a:rPr lang="en-US" baseline="0" dirty="0" smtClean="0"/>
              <a:t>Let’s take a closer look at how Jing works and why you might use it?</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Jing?</a:t>
            </a:r>
          </a:p>
          <a:p>
            <a:r>
              <a:rPr lang="en-US" dirty="0" smtClean="0"/>
              <a:t>Jing is a tool that makes communicating</a:t>
            </a:r>
            <a:r>
              <a:rPr lang="en-US" baseline="0" dirty="0" smtClean="0"/>
              <a:t> with [clients, students, teachers, colleagues, friends] a lot easier and more efficient.</a:t>
            </a:r>
          </a:p>
          <a:p>
            <a:r>
              <a:rPr lang="en-US" baseline="0" dirty="0" smtClean="0"/>
              <a:t>It introduces a visual aspect to your online conversation – by allowing you to ‘take what’s on your screen and easily show it to someone else’. </a:t>
            </a:r>
          </a:p>
          <a:p>
            <a:r>
              <a:rPr lang="en-US" baseline="0" dirty="0" smtClean="0"/>
              <a:t>Why would you use Jing? –Let’s take a closer look at how Jing works.</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truth of</a:t>
            </a:r>
            <a:r>
              <a:rPr lang="en-US" baseline="0" dirty="0" smtClean="0"/>
              <a:t> the matter is that for most of what educators want to do with Jing—the free version suffices nicely.</a:t>
            </a:r>
          </a:p>
          <a:p>
            <a:r>
              <a:rPr lang="en-US" baseline="0" dirty="0" smtClean="0"/>
              <a:t>--record videos</a:t>
            </a:r>
          </a:p>
          <a:p>
            <a:r>
              <a:rPr lang="en-US" baseline="0" dirty="0" smtClean="0"/>
              <a:t>--annotate images</a:t>
            </a:r>
          </a:p>
          <a:p>
            <a:r>
              <a:rPr lang="en-US" baseline="0" dirty="0" smtClean="0"/>
              <a:t>--share videos and images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long as you don’t care about the Jing</a:t>
            </a:r>
            <a:r>
              <a:rPr lang="en-US" baseline="0" dirty="0" smtClean="0"/>
              <a:t> branding or want to put videos on YouTube, you’re in good shape. It’s important to note that even Jing Pro is limited to 5-minute recordings. Two popular Pro features for some educators include the webcam integration and if you plan on editing video, MP4 is much more widely accepted than the SWF video created with the free version of Jing.</a:t>
            </a:r>
          </a:p>
          <a:p>
            <a:endParaRPr lang="en-US" baseline="0" dirty="0" smtClean="0"/>
          </a:p>
          <a:p>
            <a:r>
              <a:rPr lang="en-US" baseline="0" dirty="0" smtClean="0"/>
              <a:t>(Note: One reason MP4 video isn’t in the free version of Jing is because unlike SWF, MP4 is not royalty-free .)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 With Jing, you can take</a:t>
            </a:r>
            <a:r>
              <a:rPr lang="en-US" baseline="0" dirty="0" smtClean="0"/>
              <a:t> an image snapshot of your entire screen, or of a region of your screen.</a:t>
            </a:r>
          </a:p>
          <a:p>
            <a:r>
              <a:rPr lang="en-US" baseline="0" dirty="0" smtClean="0"/>
              <a:t>2. You can further explain the image with arrows and text.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an example of an</a:t>
            </a:r>
            <a:r>
              <a:rPr lang="en-US" baseline="0" dirty="0" smtClean="0"/>
              <a:t> image capture. Notice how the teacher added arrows and text to explain the graph? </a:t>
            </a:r>
          </a:p>
          <a:p>
            <a:endParaRPr lang="en-US" baseline="0" dirty="0" smtClean="0"/>
          </a:p>
          <a:p>
            <a:r>
              <a:rPr lang="en-US" baseline="0" dirty="0" smtClean="0"/>
              <a:t>You might wish to show an example from your collection instead.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3194" indent="-233194">
              <a:buAutoNum type="arabicPeriod"/>
            </a:pPr>
            <a:r>
              <a:rPr lang="en-US" dirty="0" smtClean="0"/>
              <a:t>If an</a:t>
            </a:r>
            <a:r>
              <a:rPr lang="en-US" baseline="0" dirty="0" smtClean="0"/>
              <a:t> image is not enough, you can show a series of steps by creating a video of what is happening on your screen. The videos can be up to 5 minutes in length. This is true for both the free and Pro versions of Jing.</a:t>
            </a:r>
          </a:p>
          <a:p>
            <a:pPr marL="233194" indent="-233194">
              <a:buAutoNum type="arabicPeriod"/>
            </a:pPr>
            <a:r>
              <a:rPr lang="en-US" baseline="0" dirty="0" smtClean="0"/>
              <a:t>You can record audio with a microphone so you can explain the steps as you are completing them.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a short example of</a:t>
            </a:r>
            <a:r>
              <a:rPr lang="en-US" baseline="0" dirty="0" smtClean="0"/>
              <a:t> a video created with Jing. In this case, the professor is showing one part of a multiple-part instructional series helping students learn to create better tables in Word. </a:t>
            </a:r>
          </a:p>
          <a:p>
            <a:endParaRPr lang="en-US" baseline="0" dirty="0" smtClean="0"/>
          </a:p>
          <a:p>
            <a:r>
              <a:rPr lang="en-US" baseline="0" dirty="0" smtClean="0"/>
              <a:t>A little background: This is from Professor Mark Joyce from the Adams State College in Alamosa, Colorado. This video was part of a Word document that contained text and images to help his college students create better tables, primarily used for math education. Various Jing links spread among the instructional material added extreme clarity for particular operations. </a:t>
            </a:r>
          </a:p>
          <a:p>
            <a:endParaRPr lang="en-US" baseline="0" dirty="0" smtClean="0"/>
          </a:p>
          <a:p>
            <a:r>
              <a:rPr lang="en-US" baseline="0" dirty="0" smtClean="0"/>
              <a:t>It might be nice to show a video you made instead of our example. </a:t>
            </a:r>
            <a:endParaRPr lang="en-US" dirty="0"/>
          </a:p>
        </p:txBody>
      </p:sp>
      <p:sp>
        <p:nvSpPr>
          <p:cNvPr id="4" name="Slide Number Placeholder 3"/>
          <p:cNvSpPr>
            <a:spLocks noGrp="1"/>
          </p:cNvSpPr>
          <p:nvPr>
            <p:ph type="sldNum" sz="quarter" idx="10"/>
          </p:nvPr>
        </p:nvSpPr>
        <p:spPr/>
        <p:txBody>
          <a:bodyPr/>
          <a:lstStyle/>
          <a:p>
            <a:fld id="{900C8157-DFA9-4462-8DF6-543E806CADEC}"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7315200" y="5791200"/>
            <a:ext cx="15240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32E183E-FFF8-47E1-AFD9-3859B1967E9A}" type="datetimeFigureOut">
              <a:rPr lang="en-US" smtClean="0"/>
              <a:pPr/>
              <a:t>6/2/2010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6340475"/>
            <a:ext cx="2133600" cy="365125"/>
          </a:xfrm>
        </p:spPr>
        <p:txBody>
          <a:bodyPr/>
          <a:lstStyle/>
          <a:p>
            <a:fld id="{8C886FD2-D45E-4443-8BAA-85AB671A9F50}" type="slidenum">
              <a:rPr lang="en-US" smtClean="0"/>
              <a:pPr/>
              <a:t>‹#›</a:t>
            </a:fld>
            <a:endParaRPr lang="en-US"/>
          </a:p>
        </p:txBody>
      </p:sp>
      <p:pic>
        <p:nvPicPr>
          <p:cNvPr id="7" name="Picture 6" descr="jing-w-black.jpg"/>
          <p:cNvPicPr>
            <a:picLocks noChangeAspect="1"/>
          </p:cNvPicPr>
          <p:nvPr userDrawn="1"/>
        </p:nvPicPr>
        <p:blipFill>
          <a:blip r:embed="rId2" cstate="print"/>
          <a:stretch>
            <a:fillRect/>
          </a:stretch>
        </p:blipFill>
        <p:spPr>
          <a:xfrm>
            <a:off x="7772400" y="5763904"/>
            <a:ext cx="994440" cy="63822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2E183E-FFF8-47E1-AFD9-3859B1967E9A}" type="datetimeFigureOut">
              <a:rPr lang="en-US" smtClean="0"/>
              <a:pPr/>
              <a:t>6/2/2010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2E183E-FFF8-47E1-AFD9-3859B1967E9A}" type="datetimeFigureOut">
              <a:rPr lang="en-US" smtClean="0"/>
              <a:pPr/>
              <a:t>6/2/2010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32E183E-FFF8-47E1-AFD9-3859B1967E9A}" type="datetimeFigureOut">
              <a:rPr lang="en-US" smtClean="0"/>
              <a:pPr/>
              <a:t>6/2/2010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2E183E-FFF8-47E1-AFD9-3859B1967E9A}" type="datetimeFigureOut">
              <a:rPr lang="en-US" smtClean="0"/>
              <a:pPr/>
              <a:t>6/2/2010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32E183E-FFF8-47E1-AFD9-3859B1967E9A}" type="datetimeFigureOut">
              <a:rPr lang="en-US" smtClean="0"/>
              <a:pPr/>
              <a:t>6/2/2010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32E183E-FFF8-47E1-AFD9-3859B1967E9A}" type="datetimeFigureOut">
              <a:rPr lang="en-US" smtClean="0"/>
              <a:pPr/>
              <a:t>6/2/2010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32E183E-FFF8-47E1-AFD9-3859B1967E9A}" type="datetimeFigureOut">
              <a:rPr lang="en-US" smtClean="0"/>
              <a:pPr/>
              <a:t>6/2/2010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2E183E-FFF8-47E1-AFD9-3859B1967E9A}" type="datetimeFigureOut">
              <a:rPr lang="en-US" smtClean="0"/>
              <a:pPr/>
              <a:t>6/2/2010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2E183E-FFF8-47E1-AFD9-3859B1967E9A}" type="datetimeFigureOut">
              <a:rPr lang="en-US" smtClean="0"/>
              <a:pPr/>
              <a:t>6/2/2010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2E183E-FFF8-47E1-AFD9-3859B1967E9A}" type="datetimeFigureOut">
              <a:rPr lang="en-US" smtClean="0"/>
              <a:pPr/>
              <a:t>6/2/2010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886FD2-D45E-4443-8BAA-85AB671A9F5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2E183E-FFF8-47E1-AFD9-3859B1967E9A}" type="datetimeFigureOut">
              <a:rPr lang="en-US" smtClean="0"/>
              <a:pPr/>
              <a:t>6/2/2010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886FD2-D45E-4443-8BAA-85AB671A9F50}" type="slidenum">
              <a:rPr lang="en-US" smtClean="0"/>
              <a:pPr/>
              <a:t>‹#›</a:t>
            </a:fld>
            <a:endParaRPr lang="en-US"/>
          </a:p>
        </p:txBody>
      </p:sp>
      <p:sp>
        <p:nvSpPr>
          <p:cNvPr id="7" name="Rectangle 6"/>
          <p:cNvSpPr/>
          <p:nvPr userDrawn="1"/>
        </p:nvSpPr>
        <p:spPr>
          <a:xfrm>
            <a:off x="7315200" y="5791200"/>
            <a:ext cx="14478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jing-w-black.jpg"/>
          <p:cNvPicPr>
            <a:picLocks noChangeAspect="1"/>
          </p:cNvPicPr>
          <p:nvPr userDrawn="1"/>
        </p:nvPicPr>
        <p:blipFill>
          <a:blip r:embed="rId14" cstate="print"/>
          <a:stretch>
            <a:fillRect/>
          </a:stretch>
        </p:blipFill>
        <p:spPr>
          <a:xfrm>
            <a:off x="7772400" y="5763904"/>
            <a:ext cx="994440" cy="638223"/>
          </a:xfrm>
          <a:prstGeom prst="rect">
            <a:avLst/>
          </a:prstGeom>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hyperlink" Target="http://www.jingproject.com/" TargetMode="Externa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11500" dirty="0" smtClean="0">
                <a:solidFill>
                  <a:srgbClr val="EEAF00"/>
                </a:solidFill>
                <a:latin typeface="HelveticaNeueLT Std Thin" pitchFamily="34" charset="0"/>
              </a:rPr>
              <a:t>Jing</a:t>
            </a:r>
            <a:endParaRPr lang="en-US" sz="11500" dirty="0">
              <a:solidFill>
                <a:srgbClr val="EEAF00"/>
              </a:solidFill>
              <a:latin typeface="HelveticaNeueLT Std Thin" pitchFamily="34" charset="0"/>
            </a:endParaRPr>
          </a:p>
        </p:txBody>
      </p:sp>
      <p:sp>
        <p:nvSpPr>
          <p:cNvPr id="4" name="Subtitle 3"/>
          <p:cNvSpPr>
            <a:spLocks noGrp="1"/>
          </p:cNvSpPr>
          <p:nvPr>
            <p:ph type="subTitle" idx="1"/>
          </p:nvPr>
        </p:nvSpPr>
        <p:spPr/>
        <p:txBody>
          <a:bodyPr/>
          <a:lstStyle/>
          <a:p>
            <a:r>
              <a:rPr lang="en-US" dirty="0" smtClean="0"/>
              <a:t>A visual communication tool</a:t>
            </a:r>
            <a:endParaRPr lang="en-US" dirty="0"/>
          </a:p>
        </p:txBody>
      </p:sp>
      <p:sp>
        <p:nvSpPr>
          <p:cNvPr id="5" name="Textfeld 4"/>
          <p:cNvSpPr txBox="1"/>
          <p:nvPr/>
        </p:nvSpPr>
        <p:spPr>
          <a:xfrm>
            <a:off x="3124200" y="5562600"/>
            <a:ext cx="3200400" cy="923330"/>
          </a:xfrm>
          <a:prstGeom prst="rect">
            <a:avLst/>
          </a:prstGeom>
          <a:noFill/>
        </p:spPr>
        <p:txBody>
          <a:bodyPr wrap="square" rtlCol="0">
            <a:spAutoFit/>
          </a:bodyPr>
          <a:lstStyle/>
          <a:p>
            <a:pPr algn="ctr"/>
            <a:r>
              <a:rPr lang="en-US" dirty="0" smtClean="0">
                <a:solidFill>
                  <a:srgbClr val="5F5F5F"/>
                </a:solidFill>
              </a:rPr>
              <a:t>Joe and Jane Presenter</a:t>
            </a:r>
          </a:p>
          <a:p>
            <a:pPr algn="ctr"/>
            <a:r>
              <a:rPr lang="en-US" dirty="0" err="1" smtClean="0">
                <a:solidFill>
                  <a:srgbClr val="5F5F5F"/>
                </a:solidFill>
              </a:rPr>
              <a:t>JingTown</a:t>
            </a:r>
            <a:r>
              <a:rPr lang="en-US" dirty="0" smtClean="0">
                <a:solidFill>
                  <a:srgbClr val="5F5F5F"/>
                </a:solidFill>
              </a:rPr>
              <a:t> College</a:t>
            </a:r>
          </a:p>
          <a:p>
            <a:pPr algn="ctr"/>
            <a:r>
              <a:rPr lang="en-US" dirty="0" smtClean="0">
                <a:solidFill>
                  <a:srgbClr val="5F5F5F"/>
                </a:solidFill>
              </a:rPr>
              <a:t>June 18</a:t>
            </a:r>
            <a:r>
              <a:rPr lang="en-US" baseline="30000" dirty="0" smtClean="0">
                <a:solidFill>
                  <a:srgbClr val="5F5F5F"/>
                </a:solidFill>
              </a:rPr>
              <a:t>th</a:t>
            </a:r>
            <a:r>
              <a:rPr lang="en-US" dirty="0" smtClean="0">
                <a:solidFill>
                  <a:srgbClr val="5F5F5F"/>
                </a:solidFill>
              </a:rPr>
              <a:t>, 2010</a:t>
            </a:r>
            <a:endParaRPr lang="en-US" dirty="0">
              <a:solidFill>
                <a:srgbClr val="5F5F5F"/>
              </a:solidFill>
            </a:endParaRPr>
          </a:p>
        </p:txBody>
      </p:sp>
      <p:sp>
        <p:nvSpPr>
          <p:cNvPr id="8" name="Rectangle 7"/>
          <p:cNvSpPr/>
          <p:nvPr/>
        </p:nvSpPr>
        <p:spPr>
          <a:xfrm>
            <a:off x="5715000" y="2133600"/>
            <a:ext cx="685800" cy="584775"/>
          </a:xfrm>
          <a:prstGeom prst="rect">
            <a:avLst/>
          </a:prstGeom>
        </p:spPr>
        <p:txBody>
          <a:bodyPr wrap="square">
            <a:spAutoFit/>
          </a:bodyPr>
          <a:lstStyle/>
          <a:p>
            <a:r>
              <a:rPr lang="en-US" sz="3200" dirty="0" smtClean="0">
                <a:solidFill>
                  <a:srgbClr val="EEAF00"/>
                </a:solidFill>
                <a:latin typeface="Franklin Gothic Book"/>
              </a:rPr>
              <a:t>®</a:t>
            </a:r>
            <a:endParaRPr lang="en-US" sz="3200" dirty="0">
              <a:solidFill>
                <a:srgbClr val="EEAF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ways you could use Jing</a:t>
            </a:r>
            <a:endParaRPr lang="en-US" dirty="0"/>
          </a:p>
        </p:txBody>
      </p:sp>
      <p:sp>
        <p:nvSpPr>
          <p:cNvPr id="3" name="Content Placeholder 2"/>
          <p:cNvSpPr>
            <a:spLocks noGrp="1"/>
          </p:cNvSpPr>
          <p:nvPr>
            <p:ph idx="1"/>
          </p:nvPr>
        </p:nvSpPr>
        <p:spPr>
          <a:xfrm>
            <a:off x="457200" y="1600201"/>
            <a:ext cx="8229600" cy="4191000"/>
          </a:xfrm>
        </p:spPr>
        <p:txBody>
          <a:bodyPr>
            <a:normAutofit/>
          </a:bodyPr>
          <a:lstStyle/>
          <a:p>
            <a:r>
              <a:rPr lang="en-US" sz="2400" dirty="0" smtClean="0"/>
              <a:t>Show off a website or software feature</a:t>
            </a:r>
          </a:p>
          <a:p>
            <a:r>
              <a:rPr lang="en-US" sz="2400" dirty="0" smtClean="0"/>
              <a:t>Help students learn to perform specific tasks</a:t>
            </a:r>
          </a:p>
          <a:p>
            <a:pPr lvl="1"/>
            <a:r>
              <a:rPr lang="en-US" sz="2000" dirty="0" smtClean="0"/>
              <a:t>Find assignments on Blackboard</a:t>
            </a:r>
          </a:p>
          <a:p>
            <a:pPr lvl="1"/>
            <a:r>
              <a:rPr lang="en-US" sz="2000" dirty="0" smtClean="0"/>
              <a:t>How to turn in Homework</a:t>
            </a:r>
          </a:p>
          <a:p>
            <a:pPr lvl="1"/>
            <a:r>
              <a:rPr lang="en-US" sz="2000" dirty="0" smtClean="0"/>
              <a:t>Lab instructions</a:t>
            </a:r>
          </a:p>
          <a:p>
            <a:r>
              <a:rPr lang="en-US" sz="2400" dirty="0" smtClean="0"/>
              <a:t>Provide feedback on assignments</a:t>
            </a:r>
          </a:p>
          <a:p>
            <a:r>
              <a:rPr lang="en-US" sz="2400" dirty="0" smtClean="0"/>
              <a:t>Have students create their own content</a:t>
            </a:r>
          </a:p>
          <a:p>
            <a:pPr lvl="1"/>
            <a:endParaRPr lang="en-US" dirty="0" smtClean="0"/>
          </a:p>
          <a:p>
            <a:pPr lvl="1"/>
            <a:endParaRPr lang="en-US" dirty="0" smtClean="0"/>
          </a:p>
          <a:p>
            <a:endParaRPr lang="en-US" dirty="0"/>
          </a:p>
        </p:txBody>
      </p:sp>
      <p:sp>
        <p:nvSpPr>
          <p:cNvPr id="4" name="TextBox 3"/>
          <p:cNvSpPr txBox="1"/>
          <p:nvPr/>
        </p:nvSpPr>
        <p:spPr>
          <a:xfrm>
            <a:off x="609600" y="4572000"/>
            <a:ext cx="7696200" cy="1477328"/>
          </a:xfrm>
          <a:prstGeom prst="rect">
            <a:avLst/>
          </a:prstGeom>
          <a:noFill/>
        </p:spPr>
        <p:txBody>
          <a:bodyPr wrap="square" rtlCol="0">
            <a:spAutoFit/>
          </a:bodyPr>
          <a:lstStyle/>
          <a:p>
            <a:pPr algn="ctr"/>
            <a:r>
              <a:rPr lang="en-US" sz="3600" b="1" dirty="0" smtClean="0">
                <a:solidFill>
                  <a:srgbClr val="FFC425"/>
                </a:solidFill>
              </a:rPr>
              <a:t>Easily show &amp; explain ANYTHING that happens on your computer screen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childTnLst>
                                </p:cTn>
                              </p:par>
                            </p:childTnLst>
                          </p:cTn>
                        </p:par>
                        <p:par>
                          <p:cTn id="12" fill="hold">
                            <p:stCondLst>
                              <p:cond delay="2500"/>
                            </p:stCondLst>
                            <p:childTnLst>
                              <p:par>
                                <p:cTn id="13" presetID="10" presetClass="entr" presetSubtype="0"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4000"/>
                            </p:stCondLst>
                            <p:childTnLst>
                              <p:par>
                                <p:cTn id="17" presetID="10" presetClass="entr" presetSubtype="0"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childTnLst>
                                </p:cTn>
                              </p:par>
                            </p:childTnLst>
                          </p:cTn>
                        </p:par>
                        <p:par>
                          <p:cTn id="20" fill="hold">
                            <p:stCondLst>
                              <p:cond delay="5500"/>
                            </p:stCondLst>
                            <p:childTnLst>
                              <p:par>
                                <p:cTn id="21" presetID="10" presetClass="entr" presetSubtype="0" fill="hold" grpId="0"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childTnLst>
                                </p:cTn>
                              </p:par>
                            </p:childTnLst>
                          </p:cTn>
                        </p:par>
                        <p:par>
                          <p:cTn id="24" fill="hold">
                            <p:stCondLst>
                              <p:cond delay="7000"/>
                            </p:stCondLst>
                            <p:childTnLst>
                              <p:par>
                                <p:cTn id="25" presetID="10" presetClass="entr" presetSubtype="0" fill="hold" grpId="0" nodeType="afterEffect">
                                  <p:stCondLst>
                                    <p:cond delay="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childTnLst>
                                </p:cTn>
                              </p:par>
                            </p:childTnLst>
                          </p:cTn>
                        </p:par>
                        <p:par>
                          <p:cTn id="28" fill="hold">
                            <p:stCondLst>
                              <p:cond delay="8500"/>
                            </p:stCondLst>
                            <p:childTnLst>
                              <p:par>
                                <p:cTn id="29" presetID="10" presetClass="entr" presetSubtype="0" fill="hold" grpId="0" nodeType="afterEffect">
                                  <p:stCondLst>
                                    <p:cond delay="5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10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xEl>
                                              <p:pRg st="0" end="0"/>
                                            </p:txEl>
                                          </p:spTgt>
                                        </p:tgtEl>
                                        <p:attrNameLst>
                                          <p:attrName>style.visibility</p:attrName>
                                        </p:attrNameLst>
                                      </p:cBhvr>
                                      <p:to>
                                        <p:strVal val="visible"/>
                                      </p:to>
                                    </p:set>
                                    <p:animEffect transition="in" filter="fade">
                                      <p:cBhvr>
                                        <p:cTn id="3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Get Your Content to Others</a:t>
            </a:r>
            <a:endParaRPr lang="en-US" dirty="0"/>
          </a:p>
        </p:txBody>
      </p:sp>
      <p:sp>
        <p:nvSpPr>
          <p:cNvPr id="4" name="Content Placeholder 2"/>
          <p:cNvSpPr>
            <a:spLocks noGrp="1"/>
          </p:cNvSpPr>
          <p:nvPr>
            <p:ph idx="1"/>
          </p:nvPr>
        </p:nvSpPr>
        <p:spPr>
          <a:xfrm>
            <a:off x="457200" y="1600201"/>
            <a:ext cx="8229600" cy="4191000"/>
          </a:xfrm>
        </p:spPr>
        <p:txBody>
          <a:bodyPr>
            <a:normAutofit/>
          </a:bodyPr>
          <a:lstStyle/>
          <a:p>
            <a:r>
              <a:rPr lang="en-US" sz="2400" dirty="0" smtClean="0"/>
              <a:t>Save to your computer</a:t>
            </a:r>
          </a:p>
          <a:p>
            <a:r>
              <a:rPr lang="en-US" sz="2400" dirty="0" smtClean="0"/>
              <a:t>Copy an image into an email</a:t>
            </a:r>
          </a:p>
          <a:p>
            <a:r>
              <a:rPr lang="en-US" sz="2400" dirty="0" smtClean="0"/>
              <a:t>Upload to Twitter or </a:t>
            </a:r>
            <a:r>
              <a:rPr lang="en-US" sz="2400" dirty="0" err="1" smtClean="0"/>
              <a:t>Facebook</a:t>
            </a:r>
            <a:endParaRPr lang="en-US" sz="2400" dirty="0" smtClean="0"/>
          </a:p>
          <a:p>
            <a:r>
              <a:rPr lang="en-US" sz="2400" dirty="0" smtClean="0"/>
              <a:t>More…</a:t>
            </a:r>
          </a:p>
          <a:p>
            <a:endParaRPr lang="en-US" sz="2400" dirty="0" smtClean="0"/>
          </a:p>
          <a:p>
            <a:pPr>
              <a:buNone/>
            </a:pPr>
            <a:endParaRPr lang="en-US" sz="2400" dirty="0" smtClean="0"/>
          </a:p>
          <a:p>
            <a:pPr>
              <a:buNone/>
            </a:pPr>
            <a:endParaRPr lang="en-US" dirty="0" smtClean="0"/>
          </a:p>
          <a:p>
            <a:pPr lvl="1"/>
            <a:endParaRPr lang="en-US" dirty="0" smtClean="0"/>
          </a:p>
          <a:p>
            <a:endParaRPr lang="en-US" dirty="0"/>
          </a:p>
        </p:txBody>
      </p:sp>
      <p:sp>
        <p:nvSpPr>
          <p:cNvPr id="5" name="TextBox 4"/>
          <p:cNvSpPr txBox="1"/>
          <p:nvPr/>
        </p:nvSpPr>
        <p:spPr>
          <a:xfrm>
            <a:off x="609600" y="3886200"/>
            <a:ext cx="7696200" cy="1200329"/>
          </a:xfrm>
          <a:prstGeom prst="rect">
            <a:avLst/>
          </a:prstGeom>
          <a:noFill/>
        </p:spPr>
        <p:txBody>
          <a:bodyPr wrap="square" rtlCol="0">
            <a:spAutoFit/>
          </a:bodyPr>
          <a:lstStyle/>
          <a:p>
            <a:pPr algn="ctr"/>
            <a:r>
              <a:rPr lang="en-US" sz="3600" b="1" dirty="0" smtClean="0">
                <a:solidFill>
                  <a:srgbClr val="FFC425"/>
                </a:solidFill>
              </a:rPr>
              <a:t>But maybe the best way to share is to use </a:t>
            </a:r>
            <a:r>
              <a:rPr lang="en-US" sz="3600" b="1" dirty="0" err="1" smtClean="0">
                <a:solidFill>
                  <a:srgbClr val="FFC425"/>
                </a:solidFill>
              </a:rPr>
              <a:t>Screencast.com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fade">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does Jing work?</a:t>
            </a:r>
            <a:endParaRPr lang="en-US" dirty="0"/>
          </a:p>
        </p:txBody>
      </p:sp>
      <p:pic>
        <p:nvPicPr>
          <p:cNvPr id="1026" name="Picture 2" descr="jingchart_post1.png"/>
          <p:cNvPicPr>
            <a:picLocks noChangeAspect="1" noChangeArrowheads="1"/>
          </p:cNvPicPr>
          <p:nvPr/>
        </p:nvPicPr>
        <p:blipFill>
          <a:blip r:embed="rId3" cstate="print"/>
          <a:srcRect/>
          <a:stretch>
            <a:fillRect/>
          </a:stretch>
        </p:blipFill>
        <p:spPr bwMode="auto">
          <a:xfrm>
            <a:off x="609600" y="1295400"/>
            <a:ext cx="7965405" cy="4343400"/>
          </a:xfrm>
          <a:prstGeom prst="rect">
            <a:avLst/>
          </a:prstGeom>
          <a:noFill/>
        </p:spPr>
      </p:pic>
      <p:sp>
        <p:nvSpPr>
          <p:cNvPr id="4" name="TextBox 3"/>
          <p:cNvSpPr txBox="1"/>
          <p:nvPr/>
        </p:nvSpPr>
        <p:spPr>
          <a:xfrm>
            <a:off x="609600" y="5715000"/>
            <a:ext cx="3124200" cy="553998"/>
          </a:xfrm>
          <a:prstGeom prst="rect">
            <a:avLst/>
          </a:prstGeom>
          <a:noFill/>
        </p:spPr>
        <p:txBody>
          <a:bodyPr wrap="square" rtlCol="0">
            <a:spAutoFit/>
          </a:bodyPr>
          <a:lstStyle/>
          <a:p>
            <a:r>
              <a:rPr lang="en-US" dirty="0" smtClean="0"/>
              <a:t>Graphic: Maria </a:t>
            </a:r>
            <a:r>
              <a:rPr lang="en-US" dirty="0" smtClean="0"/>
              <a:t>Andersen</a:t>
            </a:r>
          </a:p>
          <a:p>
            <a:r>
              <a:rPr lang="en-US" sz="1200" dirty="0" smtClean="0"/>
              <a:t>http://teachingcollegemath.com/?cat=20</a:t>
            </a:r>
            <a:endParaRPr lang="en-US" sz="12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smtClean="0"/>
              <a:t>Now would be a great time for a demo</a:t>
            </a:r>
            <a:endParaRPr lang="en-US" dirty="0"/>
          </a:p>
        </p:txBody>
      </p:sp>
      <p:sp>
        <p:nvSpPr>
          <p:cNvPr id="3" name="Inhaltsplatzhalter 2"/>
          <p:cNvSpPr>
            <a:spLocks noGrp="1"/>
          </p:cNvSpPr>
          <p:nvPr>
            <p:ph idx="1"/>
          </p:nvPr>
        </p:nvSpPr>
        <p:spPr/>
        <p:txBody>
          <a:bodyPr/>
          <a:lstStyle/>
          <a:p>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Use </a:t>
            </a:r>
            <a:r>
              <a:rPr lang="en-US" dirty="0" err="1" smtClean="0"/>
              <a:t>Screencast.com</a:t>
            </a:r>
            <a:r>
              <a:rPr lang="en-US" dirty="0" smtClean="0"/>
              <a:t>?</a:t>
            </a:r>
            <a:endParaRPr lang="en-US" dirty="0"/>
          </a:p>
        </p:txBody>
      </p:sp>
      <p:sp>
        <p:nvSpPr>
          <p:cNvPr id="4" name="Content Placeholder 2"/>
          <p:cNvSpPr>
            <a:spLocks noGrp="1"/>
          </p:cNvSpPr>
          <p:nvPr>
            <p:ph idx="1"/>
          </p:nvPr>
        </p:nvSpPr>
        <p:spPr>
          <a:xfrm>
            <a:off x="457200" y="1600201"/>
            <a:ext cx="8229600" cy="4191000"/>
          </a:xfrm>
        </p:spPr>
        <p:txBody>
          <a:bodyPr>
            <a:normAutofit/>
          </a:bodyPr>
          <a:lstStyle/>
          <a:p>
            <a:r>
              <a:rPr lang="en-US" sz="2400" dirty="0" smtClean="0"/>
              <a:t>You get a link to your content you can put just about anywhere</a:t>
            </a:r>
          </a:p>
          <a:p>
            <a:r>
              <a:rPr lang="en-US" sz="2400" dirty="0" smtClean="0"/>
              <a:t>You can configure Jing to give you Embed Code – so you can embed your content on your own pages, like blackboard</a:t>
            </a:r>
          </a:p>
          <a:p>
            <a:r>
              <a:rPr lang="en-US" sz="2400" dirty="0" smtClean="0"/>
              <a:t>You’re in control of your Screencast.com account—and it’s very private</a:t>
            </a:r>
          </a:p>
          <a:p>
            <a:r>
              <a:rPr lang="en-US" sz="2400" dirty="0" smtClean="0"/>
              <a:t>People can easily review the content a second time (they just have to click on the link again)</a:t>
            </a:r>
          </a:p>
          <a:p>
            <a:r>
              <a:rPr lang="en-US" sz="2400" dirty="0" smtClean="0"/>
              <a:t>Emailing videos and images as attachments can clog up people’s email</a:t>
            </a:r>
          </a:p>
          <a:p>
            <a:pPr>
              <a:buNone/>
            </a:pPr>
            <a:endParaRPr lang="en-US" sz="2400" dirty="0" smtClean="0"/>
          </a:p>
          <a:p>
            <a:pPr>
              <a:buNone/>
            </a:pPr>
            <a:endParaRPr lang="en-US" sz="2400" dirty="0" smtClean="0"/>
          </a:p>
          <a:p>
            <a:pPr>
              <a:buNone/>
            </a:pPr>
            <a:endParaRPr lang="en-US" dirty="0" smtClean="0"/>
          </a:p>
          <a:p>
            <a:pPr lvl="1"/>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1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Screencasts</a:t>
            </a:r>
            <a:r>
              <a:rPr lang="en-US" dirty="0" smtClean="0"/>
              <a:t> and Image Captures…</a:t>
            </a:r>
            <a:endParaRPr lang="en-US" dirty="0"/>
          </a:p>
        </p:txBody>
      </p:sp>
      <p:graphicFrame>
        <p:nvGraphicFramePr>
          <p:cNvPr id="4" name="Diagram 3"/>
          <p:cNvGraphicFramePr/>
          <p:nvPr/>
        </p:nvGraphicFramePr>
        <p:xfrm>
          <a:off x="762000" y="1524000"/>
          <a:ext cx="75438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36F33AC8-7BF0-4CFD-9190-783F6933E07A}"/>
                                            </p:graphicEl>
                                          </p:spTgt>
                                        </p:tgtEl>
                                        <p:attrNameLst>
                                          <p:attrName>style.visibility</p:attrName>
                                        </p:attrNameLst>
                                      </p:cBhvr>
                                      <p:to>
                                        <p:strVal val="visible"/>
                                      </p:to>
                                    </p:set>
                                    <p:animEffect transition="in" filter="fade">
                                      <p:cBhvr>
                                        <p:cTn id="7" dur="2000"/>
                                        <p:tgtEl>
                                          <p:spTgt spid="4">
                                            <p:graphicEl>
                                              <a:dgm id="{36F33AC8-7BF0-4CFD-9190-783F6933E07A}"/>
                                            </p:graphic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graphicEl>
                                              <a:dgm id="{0AE66D84-2BA0-433D-998E-4905B6EC89DC}"/>
                                            </p:graphicEl>
                                          </p:spTgt>
                                        </p:tgtEl>
                                        <p:attrNameLst>
                                          <p:attrName>style.visibility</p:attrName>
                                        </p:attrNameLst>
                                      </p:cBhvr>
                                      <p:to>
                                        <p:strVal val="visible"/>
                                      </p:to>
                                    </p:set>
                                    <p:animEffect transition="in" filter="fade">
                                      <p:cBhvr>
                                        <p:cTn id="11" dur="1000"/>
                                        <p:tgtEl>
                                          <p:spTgt spid="4">
                                            <p:graphicEl>
                                              <a:dgm id="{0AE66D84-2BA0-433D-998E-4905B6EC89DC}"/>
                                            </p:graphicEl>
                                          </p:spTgt>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graphicEl>
                                              <a:dgm id="{141968F1-53BC-4644-A60A-0BC4B5FB9A53}"/>
                                            </p:graphicEl>
                                          </p:spTgt>
                                        </p:tgtEl>
                                        <p:attrNameLst>
                                          <p:attrName>style.visibility</p:attrName>
                                        </p:attrNameLst>
                                      </p:cBhvr>
                                      <p:to>
                                        <p:strVal val="visible"/>
                                      </p:to>
                                    </p:set>
                                    <p:animEffect transition="in" filter="fade">
                                      <p:cBhvr>
                                        <p:cTn id="15" dur="1000"/>
                                        <p:tgtEl>
                                          <p:spTgt spid="4">
                                            <p:graphicEl>
                                              <a:dgm id="{141968F1-53BC-4644-A60A-0BC4B5FB9A53}"/>
                                            </p:graphicEl>
                                          </p:spTgt>
                                        </p:tgtEl>
                                      </p:cBhvr>
                                    </p:animEffect>
                                  </p:childTnLst>
                                </p:cTn>
                              </p:par>
                            </p:childTnLst>
                          </p:cTn>
                        </p:par>
                        <p:par>
                          <p:cTn id="16" fill="hold">
                            <p:stCondLst>
                              <p:cond delay="4000"/>
                            </p:stCondLst>
                            <p:childTnLst>
                              <p:par>
                                <p:cTn id="17" presetID="10" presetClass="entr" presetSubtype="0" fill="hold" grpId="0" nodeType="afterEffect">
                                  <p:stCondLst>
                                    <p:cond delay="0"/>
                                  </p:stCondLst>
                                  <p:childTnLst>
                                    <p:set>
                                      <p:cBhvr>
                                        <p:cTn id="18" dur="1" fill="hold">
                                          <p:stCondLst>
                                            <p:cond delay="0"/>
                                          </p:stCondLst>
                                        </p:cTn>
                                        <p:tgtEl>
                                          <p:spTgt spid="4">
                                            <p:graphicEl>
                                              <a:dgm id="{091B9103-3A73-404A-B92E-84A4BAE943D6}"/>
                                            </p:graphicEl>
                                          </p:spTgt>
                                        </p:tgtEl>
                                        <p:attrNameLst>
                                          <p:attrName>style.visibility</p:attrName>
                                        </p:attrNameLst>
                                      </p:cBhvr>
                                      <p:to>
                                        <p:strVal val="visible"/>
                                      </p:to>
                                    </p:set>
                                    <p:animEffect transition="in" filter="fade">
                                      <p:cBhvr>
                                        <p:cTn id="19" dur="1000"/>
                                        <p:tgtEl>
                                          <p:spTgt spid="4">
                                            <p:graphicEl>
                                              <a:dgm id="{091B9103-3A73-404A-B92E-84A4BAE943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6000" r="-26000"/>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And that’s Jing!</a:t>
            </a:r>
            <a:endParaRPr lang="en-US" dirty="0"/>
          </a:p>
        </p:txBody>
      </p:sp>
      <p:pic>
        <p:nvPicPr>
          <p:cNvPr id="4" name="Picture 2"/>
          <p:cNvPicPr>
            <a:picLocks noChangeAspect="1" noChangeArrowheads="1"/>
          </p:cNvPicPr>
          <p:nvPr/>
        </p:nvPicPr>
        <p:blipFill>
          <a:blip r:embed="rId4" cstate="print"/>
          <a:srcRect/>
          <a:stretch>
            <a:fillRect/>
          </a:stretch>
        </p:blipFill>
        <p:spPr bwMode="auto">
          <a:xfrm>
            <a:off x="7620000" y="0"/>
            <a:ext cx="1524000" cy="1537499"/>
          </a:xfrm>
          <a:prstGeom prst="rect">
            <a:avLst/>
          </a:prstGeom>
          <a:noFill/>
          <a:ln w="9525">
            <a:noFill/>
            <a:miter lim="800000"/>
            <a:headEnd/>
            <a:tailEnd/>
          </a:ln>
          <a:effectLst/>
        </p:spPr>
      </p:pic>
      <p:sp>
        <p:nvSpPr>
          <p:cNvPr id="5" name="Abgerundetes Rechteck 4"/>
          <p:cNvSpPr/>
          <p:nvPr/>
        </p:nvSpPr>
        <p:spPr>
          <a:xfrm>
            <a:off x="1447800" y="2209800"/>
            <a:ext cx="5943600" cy="2209800"/>
          </a:xfrm>
          <a:prstGeom prst="roundRect">
            <a:avLst/>
          </a:prstGeom>
          <a:solidFill>
            <a:srgbClr val="FADC5C"/>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2800" dirty="0" smtClean="0">
                <a:solidFill>
                  <a:schemeClr val="tx1"/>
                </a:solidFill>
              </a:rPr>
              <a:t>Visit </a:t>
            </a:r>
          </a:p>
          <a:p>
            <a:pPr algn="ctr"/>
            <a:r>
              <a:rPr lang="en-US" sz="3200" b="1" dirty="0" smtClean="0">
                <a:solidFill>
                  <a:schemeClr val="tx1"/>
                </a:solidFill>
                <a:hlinkClick r:id="rId5"/>
              </a:rPr>
              <a:t>http://www.jingproject.com</a:t>
            </a:r>
            <a:endParaRPr lang="en-US" sz="3200" b="1" dirty="0" smtClean="0">
              <a:solidFill>
                <a:schemeClr val="tx1"/>
              </a:solidFill>
            </a:endParaRPr>
          </a:p>
          <a:p>
            <a:pPr algn="ctr"/>
            <a:r>
              <a:rPr lang="en-US" sz="2800" dirty="0" smtClean="0">
                <a:solidFill>
                  <a:schemeClr val="tx1"/>
                </a:solidFill>
              </a:rPr>
              <a:t>to download Jing, learn how to use it and more.</a:t>
            </a:r>
          </a:p>
        </p:txBody>
      </p:sp>
      <p:sp>
        <p:nvSpPr>
          <p:cNvPr id="7" name="Textfeld 6"/>
          <p:cNvSpPr txBox="1"/>
          <p:nvPr/>
        </p:nvSpPr>
        <p:spPr>
          <a:xfrm>
            <a:off x="609600" y="5257800"/>
            <a:ext cx="8229600" cy="400110"/>
          </a:xfrm>
          <a:prstGeom prst="rect">
            <a:avLst/>
          </a:prstGeom>
          <a:noFill/>
        </p:spPr>
        <p:txBody>
          <a:bodyPr wrap="square" rtlCol="0">
            <a:spAutoFit/>
          </a:bodyPr>
          <a:lstStyle/>
          <a:p>
            <a:r>
              <a:rPr lang="en-US" sz="2000" dirty="0" smtClean="0"/>
              <a:t>Presented by Joe and Jane Presenter on May 18</a:t>
            </a:r>
            <a:r>
              <a:rPr lang="en-US" sz="2000" baseline="30000" dirty="0" smtClean="0"/>
              <a:t>th</a:t>
            </a:r>
            <a:r>
              <a:rPr lang="en-US" sz="2000" dirty="0" smtClean="0"/>
              <a:t> 2010 at </a:t>
            </a:r>
            <a:r>
              <a:rPr lang="en-US" sz="2000" dirty="0" err="1" smtClean="0"/>
              <a:t>JingTown</a:t>
            </a:r>
            <a:r>
              <a:rPr lang="en-US" sz="2000" dirty="0" smtClean="0"/>
              <a:t> College. </a:t>
            </a:r>
            <a:endParaRPr 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Been There?</a:t>
            </a:r>
            <a:endParaRPr lang="en-US" dirty="0"/>
          </a:p>
        </p:txBody>
      </p:sp>
      <p:sp>
        <p:nvSpPr>
          <p:cNvPr id="3" name="Content Placeholder 2"/>
          <p:cNvSpPr>
            <a:spLocks noGrp="1"/>
          </p:cNvSpPr>
          <p:nvPr>
            <p:ph idx="1"/>
          </p:nvPr>
        </p:nvSpPr>
        <p:spPr/>
        <p:txBody>
          <a:bodyPr/>
          <a:lstStyle/>
          <a:p>
            <a:pPr>
              <a:buNone/>
            </a:pPr>
            <a:r>
              <a:rPr lang="en-US" dirty="0" smtClean="0"/>
              <a:t>You’ve tried to explain something to someone and they’re just not getting it?</a:t>
            </a:r>
          </a:p>
          <a:p>
            <a:pPr>
              <a:buNone/>
            </a:pPr>
            <a:endParaRPr lang="en-US" dirty="0" smtClean="0"/>
          </a:p>
          <a:p>
            <a:pPr>
              <a:buNone/>
            </a:pPr>
            <a:r>
              <a:rPr lang="en-US" dirty="0" smtClean="0"/>
              <a:t>“Click by the orange-</a:t>
            </a:r>
            <a:r>
              <a:rPr lang="en-US" dirty="0" err="1" smtClean="0"/>
              <a:t>ish</a:t>
            </a:r>
            <a:r>
              <a:rPr lang="en-US" dirty="0" smtClean="0"/>
              <a:t> ball thing…oh, well what screen are you on? What do you see in the bottom left corner?”</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Jing?</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sz="3600" dirty="0" smtClean="0"/>
              <a:t>Jing is software that makes communicating so much easier </a:t>
            </a:r>
            <a:br>
              <a:rPr lang="en-US" sz="3600" dirty="0" smtClean="0"/>
            </a:br>
            <a:endParaRPr lang="en-US" sz="3600" dirty="0" smtClean="0"/>
          </a:p>
          <a:p>
            <a:r>
              <a:rPr lang="en-US" sz="3600" dirty="0" smtClean="0"/>
              <a:t>Share images and videos</a:t>
            </a:r>
          </a:p>
          <a:p>
            <a:r>
              <a:rPr lang="en-US" sz="3600" dirty="0" smtClean="0"/>
              <a:t>Use Jing on a Mac or PC</a:t>
            </a:r>
          </a:p>
          <a:p>
            <a:r>
              <a:rPr lang="en-US" sz="3600" dirty="0" smtClean="0"/>
              <a:t>It’s easy, and even fun to use</a:t>
            </a:r>
          </a:p>
          <a:p>
            <a:endParaRPr lang="en-US" sz="3600" dirty="0" smtClean="0"/>
          </a:p>
          <a:p>
            <a:r>
              <a:rPr lang="en-US" sz="3600" dirty="0" smtClean="0"/>
              <a:t>Made by TechSmith </a:t>
            </a:r>
          </a:p>
          <a:p>
            <a:pPr>
              <a:buNone/>
            </a:pPr>
            <a:r>
              <a:rPr lang="en-US" sz="3000" dirty="0" smtClean="0"/>
              <a:t>	</a:t>
            </a:r>
            <a:r>
              <a:rPr lang="en-US" sz="2600" dirty="0" smtClean="0"/>
              <a:t>(same people who make </a:t>
            </a:r>
            <a:r>
              <a:rPr lang="en-US" sz="2600" dirty="0" err="1" smtClean="0"/>
              <a:t>Camtasia</a:t>
            </a:r>
            <a:r>
              <a:rPr lang="en-US" sz="2600" dirty="0" smtClean="0"/>
              <a:t> and </a:t>
            </a:r>
            <a:r>
              <a:rPr lang="en-US" sz="2600" dirty="0" err="1" smtClean="0"/>
              <a:t>Snagit</a:t>
            </a:r>
            <a:r>
              <a:rPr lang="en-US" sz="2600" dirty="0" smtClean="0"/>
              <a:t>)</a:t>
            </a:r>
          </a:p>
        </p:txBody>
      </p:sp>
      <p:pic>
        <p:nvPicPr>
          <p:cNvPr id="4" name="Picture 2"/>
          <p:cNvPicPr>
            <a:picLocks noChangeAspect="1" noChangeArrowheads="1"/>
          </p:cNvPicPr>
          <p:nvPr/>
        </p:nvPicPr>
        <p:blipFill>
          <a:blip r:embed="rId3" cstate="print"/>
          <a:srcRect/>
          <a:stretch>
            <a:fillRect/>
          </a:stretch>
        </p:blipFill>
        <p:spPr bwMode="auto">
          <a:xfrm>
            <a:off x="7104664" y="0"/>
            <a:ext cx="2039336" cy="20574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Free and Pro Versions</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Most educators (and students) use the free version of Jing</a:t>
            </a:r>
          </a:p>
          <a:p>
            <a:pPr>
              <a:buNone/>
            </a:pPr>
            <a:endParaRPr lang="en-US" sz="1800" dirty="0" smtClean="0"/>
          </a:p>
          <a:p>
            <a:pPr>
              <a:buNone/>
            </a:pPr>
            <a:r>
              <a:rPr lang="en-US" dirty="0" smtClean="0"/>
              <a:t>The free version is extremely functional and never expires</a:t>
            </a:r>
          </a:p>
          <a:p>
            <a:r>
              <a:rPr lang="en-US" dirty="0" smtClean="0"/>
              <a:t>Same video recording length (5 min)</a:t>
            </a:r>
          </a:p>
          <a:p>
            <a:r>
              <a:rPr lang="en-US" dirty="0" smtClean="0"/>
              <a:t>Same image annotation tools</a:t>
            </a:r>
          </a:p>
          <a:p>
            <a:r>
              <a:rPr lang="en-US" dirty="0" smtClean="0"/>
              <a:t>Same sharing options (except for YouTube)</a:t>
            </a:r>
          </a:p>
          <a:p>
            <a:r>
              <a:rPr lang="en-US" dirty="0" smtClean="0"/>
              <a:t>Same storage and bandwidth limits</a:t>
            </a:r>
            <a:br>
              <a:rPr lang="en-US" dirty="0" smtClean="0"/>
            </a:b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Pro Highlights</a:t>
            </a:r>
            <a:endParaRPr lang="en-US" dirty="0"/>
          </a:p>
        </p:txBody>
      </p:sp>
      <p:sp>
        <p:nvSpPr>
          <p:cNvPr id="3" name="Content Placeholder 2"/>
          <p:cNvSpPr>
            <a:spLocks noGrp="1"/>
          </p:cNvSpPr>
          <p:nvPr>
            <p:ph idx="1"/>
          </p:nvPr>
        </p:nvSpPr>
        <p:spPr/>
        <p:txBody>
          <a:bodyPr>
            <a:normAutofit/>
          </a:bodyPr>
          <a:lstStyle/>
          <a:p>
            <a:pPr>
              <a:buNone/>
            </a:pPr>
            <a:r>
              <a:rPr lang="en-US" dirty="0" smtClean="0"/>
              <a:t>There is a Pro version for $14.95/year that:</a:t>
            </a:r>
          </a:p>
          <a:p>
            <a:r>
              <a:rPr lang="en-US" sz="2800" dirty="0" smtClean="0"/>
              <a:t>Creates videos in a more standard format (MP4)</a:t>
            </a:r>
          </a:p>
          <a:p>
            <a:pPr lvl="1"/>
            <a:r>
              <a:rPr lang="en-US" sz="2400" dirty="0" smtClean="0"/>
              <a:t>Better at capturing motion</a:t>
            </a:r>
          </a:p>
          <a:p>
            <a:pPr lvl="1"/>
            <a:r>
              <a:rPr lang="en-US" sz="2400" dirty="0" smtClean="0"/>
              <a:t>Smaller file size</a:t>
            </a:r>
          </a:p>
          <a:p>
            <a:pPr lvl="1"/>
            <a:r>
              <a:rPr lang="en-US" sz="2400" dirty="0" smtClean="0"/>
              <a:t>Can edit in many 3</a:t>
            </a:r>
            <a:r>
              <a:rPr lang="en-US" sz="2400" baseline="30000" dirty="0" smtClean="0"/>
              <a:t>rd</a:t>
            </a:r>
            <a:r>
              <a:rPr lang="en-US" sz="2400" dirty="0" smtClean="0"/>
              <a:t>-party software apps</a:t>
            </a:r>
          </a:p>
          <a:p>
            <a:r>
              <a:rPr lang="en-US" sz="2800" dirty="0" smtClean="0"/>
              <a:t>Removes the Jing branding</a:t>
            </a:r>
          </a:p>
          <a:p>
            <a:r>
              <a:rPr lang="en-US" sz="2800" dirty="0" smtClean="0"/>
              <a:t>Sends videos to YouTube</a:t>
            </a:r>
          </a:p>
          <a:p>
            <a:r>
              <a:rPr lang="en-US" sz="2800" dirty="0" smtClean="0"/>
              <a:t>Webcam integration</a:t>
            </a:r>
            <a:r>
              <a:rPr lang="en-US" dirty="0" smtClean="0"/>
              <a:t/>
            </a:r>
            <a:br>
              <a:rPr lang="en-US" dirty="0" smtClean="0"/>
            </a:br>
            <a:endParaRPr lang="en-US" sz="2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linds(horizontal)">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blinds(horizontal)">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762000" y="2133599"/>
            <a:ext cx="4114800" cy="338475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Jing Image Capture</a:t>
            </a:r>
            <a:endParaRPr lang="en-US" dirty="0"/>
          </a:p>
        </p:txBody>
      </p:sp>
      <p:sp>
        <p:nvSpPr>
          <p:cNvPr id="3" name="Content Placeholder 2"/>
          <p:cNvSpPr>
            <a:spLocks noGrp="1"/>
          </p:cNvSpPr>
          <p:nvPr>
            <p:ph idx="1"/>
          </p:nvPr>
        </p:nvSpPr>
        <p:spPr/>
        <p:txBody>
          <a:bodyPr>
            <a:normAutofit/>
          </a:bodyPr>
          <a:lstStyle/>
          <a:p>
            <a:pPr lvl="1"/>
            <a:endParaRPr lang="en-US" dirty="0" smtClean="0"/>
          </a:p>
          <a:p>
            <a:endParaRPr lang="en-US" dirty="0"/>
          </a:p>
        </p:txBody>
      </p:sp>
      <p:cxnSp>
        <p:nvCxnSpPr>
          <p:cNvPr id="10" name="Straight Arrow Connector 9"/>
          <p:cNvCxnSpPr/>
          <p:nvPr/>
        </p:nvCxnSpPr>
        <p:spPr>
          <a:xfrm flipV="1">
            <a:off x="2667000" y="3811588"/>
            <a:ext cx="3048000" cy="55562"/>
          </a:xfrm>
          <a:prstGeom prst="straightConnector1">
            <a:avLst/>
          </a:prstGeom>
          <a:ln w="7620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857250" y="3048000"/>
            <a:ext cx="1809750" cy="1638300"/>
          </a:xfrm>
          <a:prstGeom prst="rect">
            <a:avLst/>
          </a:prstGeom>
          <a:noFill/>
          <a:ln w="76200">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p:cNvPicPr>
            <a:picLocks noChangeAspect="1" noChangeArrowheads="1"/>
          </p:cNvPicPr>
          <p:nvPr/>
        </p:nvPicPr>
        <p:blipFill>
          <a:blip r:embed="rId4" cstate="print"/>
          <a:srcRect t="12130"/>
          <a:stretch>
            <a:fillRect/>
          </a:stretch>
        </p:blipFill>
        <p:spPr bwMode="auto">
          <a:xfrm>
            <a:off x="6019800" y="2819400"/>
            <a:ext cx="1752600" cy="16559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3"/>
          <p:cNvPicPr>
            <a:picLocks noChangeAspect="1" noChangeArrowheads="1"/>
          </p:cNvPicPr>
          <p:nvPr/>
        </p:nvPicPr>
        <p:blipFill>
          <a:blip r:embed="rId5" cstate="print"/>
          <a:srcRect t="14686"/>
          <a:stretch>
            <a:fillRect/>
          </a:stretch>
        </p:blipFill>
        <p:spPr bwMode="auto">
          <a:xfrm>
            <a:off x="5943600" y="2743200"/>
            <a:ext cx="1905000" cy="17642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Image Capture Example</a:t>
            </a:r>
            <a:endParaRPr lang="en-US" dirty="0"/>
          </a:p>
        </p:txBody>
      </p:sp>
      <p:pic>
        <p:nvPicPr>
          <p:cNvPr id="4" name="Picture 3"/>
          <p:cNvPicPr>
            <a:picLocks noChangeAspect="1"/>
          </p:cNvPicPr>
          <p:nvPr/>
        </p:nvPicPr>
        <p:blipFill>
          <a:blip r:embed="rId3" cstate="print"/>
          <a:stretch>
            <a:fillRect/>
          </a:stretch>
        </p:blipFill>
        <p:spPr>
          <a:xfrm>
            <a:off x="1905000" y="1295400"/>
            <a:ext cx="5058647" cy="51816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2133600" y="2286000"/>
            <a:ext cx="4724400" cy="38862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err="1" smtClean="0"/>
              <a:t>Screencasting</a:t>
            </a:r>
            <a:r>
              <a:rPr lang="en-US" dirty="0" smtClean="0"/>
              <a:t> (Video Capture)</a:t>
            </a:r>
            <a:endParaRPr lang="en-US" dirty="0"/>
          </a:p>
        </p:txBody>
      </p:sp>
      <p:sp>
        <p:nvSpPr>
          <p:cNvPr id="3" name="Content Placeholder 2"/>
          <p:cNvSpPr>
            <a:spLocks noGrp="1"/>
          </p:cNvSpPr>
          <p:nvPr>
            <p:ph idx="1"/>
          </p:nvPr>
        </p:nvSpPr>
        <p:spPr/>
        <p:txBody>
          <a:bodyPr>
            <a:normAutofit/>
          </a:bodyPr>
          <a:lstStyle/>
          <a:p>
            <a:pPr lvl="1"/>
            <a:endParaRPr lang="en-US" dirty="0" smtClean="0"/>
          </a:p>
          <a:p>
            <a:endParaRPr lang="en-US" dirty="0"/>
          </a:p>
        </p:txBody>
      </p:sp>
      <p:pic>
        <p:nvPicPr>
          <p:cNvPr id="1026" name="Picture 2"/>
          <p:cNvPicPr>
            <a:picLocks noChangeAspect="1" noChangeArrowheads="1"/>
          </p:cNvPicPr>
          <p:nvPr/>
        </p:nvPicPr>
        <p:blipFill>
          <a:blip r:embed="rId4" cstate="print"/>
          <a:srcRect/>
          <a:stretch>
            <a:fillRect/>
          </a:stretch>
        </p:blipFill>
        <p:spPr bwMode="auto">
          <a:xfrm>
            <a:off x="2133600" y="2286000"/>
            <a:ext cx="4724400" cy="3886200"/>
          </a:xfrm>
          <a:prstGeom prst="rect">
            <a:avLst/>
          </a:prstGeom>
          <a:noFill/>
          <a:ln w="9525">
            <a:noFill/>
            <a:miter lim="800000"/>
            <a:headEnd/>
            <a:tailEnd/>
          </a:ln>
          <a:effectLst/>
        </p:spPr>
      </p:pic>
      <p:sp>
        <p:nvSpPr>
          <p:cNvPr id="7" name="Oval Callout 6"/>
          <p:cNvSpPr/>
          <p:nvPr/>
        </p:nvSpPr>
        <p:spPr>
          <a:xfrm rot="20732335">
            <a:off x="414295" y="1506696"/>
            <a:ext cx="3029944" cy="1261346"/>
          </a:xfrm>
          <a:prstGeom prst="wedgeEllipseCallout">
            <a:avLst>
              <a:gd name="adj1" fmla="val 33244"/>
              <a:gd name="adj2" fmla="val 740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Can include voice narration!</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fade">
                                      <p:cBhvr>
                                        <p:cTn id="12" dur="500"/>
                                        <p:tgtEl>
                                          <p:spTgt spid="7">
                                            <p:bg/>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Jing Video Example</a:t>
            </a:r>
            <a:endParaRPr lang="en-US" dirty="0"/>
          </a:p>
        </p:txBody>
      </p:sp>
      <p:sp>
        <p:nvSpPr>
          <p:cNvPr id="5" name="Content Placeholder 4"/>
          <p:cNvSpPr>
            <a:spLocks noGrp="1"/>
          </p:cNvSpPr>
          <p:nvPr>
            <p:ph idx="1"/>
          </p:nvPr>
        </p:nvSpPr>
        <p:spPr/>
        <p:txBody>
          <a:bodyPr/>
          <a:lstStyle/>
          <a:p>
            <a:r>
              <a:rPr lang="en-US" dirty="0" smtClean="0"/>
              <a:t>Play included sample video called Mark Joyce.swf included in the Presenter Materials or create your own video!</a:t>
            </a:r>
          </a:p>
          <a:p>
            <a:endParaRPr lang="en-US" dirty="0" smtClean="0"/>
          </a:p>
          <a:p>
            <a:r>
              <a:rPr lang="en-US" dirty="0" smtClean="0"/>
              <a:t>Note that if the SWF doesn’t open on your computer, drag it into a web browser.</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2678</TotalTime>
  <Words>1586</Words>
  <Application>Microsoft Office PowerPoint</Application>
  <PresentationFormat>On-screen Show (4:3)</PresentationFormat>
  <Paragraphs>152</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Jing</vt:lpstr>
      <vt:lpstr>Been There?</vt:lpstr>
      <vt:lpstr>What is Jing?</vt:lpstr>
      <vt:lpstr>Free and Pro Versions</vt:lpstr>
      <vt:lpstr>Jing Pro Highlights</vt:lpstr>
      <vt:lpstr>Jing Image Capture</vt:lpstr>
      <vt:lpstr>Jing Image Capture Example</vt:lpstr>
      <vt:lpstr>Screencasting (Video Capture)</vt:lpstr>
      <vt:lpstr>Jing Video Example</vt:lpstr>
      <vt:lpstr>Some ways you could use Jing</vt:lpstr>
      <vt:lpstr>How to Get Your Content to Others</vt:lpstr>
      <vt:lpstr>How does Jing work?</vt:lpstr>
      <vt:lpstr>Now would be a great time for a demo</vt:lpstr>
      <vt:lpstr>Why Use Screencast.com?</vt:lpstr>
      <vt:lpstr>Screencasts and Image Captures…</vt:lpstr>
      <vt:lpstr>And that’s Jing!</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Pierce Family</dc:creator>
  <cp:lastModifiedBy>m.curtis</cp:lastModifiedBy>
  <cp:revision>82</cp:revision>
  <cp:lastPrinted>2010-05-05T15:58:22Z</cp:lastPrinted>
  <dcterms:created xsi:type="dcterms:W3CDTF">2010-05-18T19:34:15Z</dcterms:created>
  <dcterms:modified xsi:type="dcterms:W3CDTF">2010-06-02T19:49:14Z</dcterms:modified>
</cp:coreProperties>
</file>